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60" r:id="rId10"/>
    <p:sldId id="272" r:id="rId11"/>
    <p:sldId id="261" r:id="rId12"/>
    <p:sldId id="271" r:id="rId13"/>
    <p:sldId id="267" r:id="rId14"/>
    <p:sldId id="268" r:id="rId15"/>
    <p:sldId id="263" r:id="rId16"/>
    <p:sldId id="264" r:id="rId17"/>
    <p:sldId id="273" r:id="rId18"/>
    <p:sldId id="265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88B75-9ABE-494F-890E-6FB0836B14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9C6ADE-3170-443B-AC9A-0395D0A53F8C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400" dirty="0" smtClean="0"/>
            <a:t>1. </a:t>
          </a:r>
          <a:r>
            <a:rPr lang="en-US" sz="2400" dirty="0" err="1" smtClean="0"/>
            <a:t>Osteomyelitis</a:t>
          </a:r>
          <a:r>
            <a:rPr lang="en-US" sz="2400" dirty="0" smtClean="0"/>
            <a:t> of maxilla</a:t>
          </a:r>
          <a:endParaRPr lang="en-US" sz="2400" dirty="0"/>
        </a:p>
      </dgm:t>
    </dgm:pt>
    <dgm:pt modelId="{369F6D67-B625-4A02-8CA4-AD6D380E43FE}" type="parTrans" cxnId="{3933565F-F72A-4742-9F2C-4D4AF1213A9C}">
      <dgm:prSet/>
      <dgm:spPr/>
      <dgm:t>
        <a:bodyPr/>
        <a:lstStyle/>
        <a:p>
          <a:endParaRPr lang="en-US"/>
        </a:p>
      </dgm:t>
    </dgm:pt>
    <dgm:pt modelId="{8F5B3C4D-2C7E-482B-99C7-346155FA94A7}" type="sibTrans" cxnId="{3933565F-F72A-4742-9F2C-4D4AF1213A9C}">
      <dgm:prSet/>
      <dgm:spPr/>
      <dgm:t>
        <a:bodyPr/>
        <a:lstStyle/>
        <a:p>
          <a:endParaRPr lang="en-US"/>
        </a:p>
      </dgm:t>
    </dgm:pt>
    <dgm:pt modelId="{906AC7FC-75BA-41A4-9B3B-35CCD5EFA924}">
      <dgm:prSet phldrT="[Text]" custT="1"/>
      <dgm:spPr/>
      <dgm:t>
        <a:bodyPr/>
        <a:lstStyle/>
        <a:p>
          <a:r>
            <a:rPr lang="en-US" sz="1800" dirty="0" smtClean="0"/>
            <a:t>Clinical features:  </a:t>
          </a:r>
          <a:r>
            <a:rPr lang="en-US" sz="1800" dirty="0" err="1" smtClean="0"/>
            <a:t>Erythema</a:t>
          </a:r>
          <a:r>
            <a:rPr lang="en-US" sz="1800" dirty="0" smtClean="0"/>
            <a:t>, swelling of cheek, lower lid </a:t>
          </a:r>
          <a:r>
            <a:rPr lang="en-US" sz="1800" dirty="0" err="1" smtClean="0"/>
            <a:t>oedema</a:t>
          </a:r>
          <a:r>
            <a:rPr lang="en-US" sz="1800" dirty="0" smtClean="0"/>
            <a:t>, purulent nasal discharge and fever.</a:t>
          </a:r>
          <a:endParaRPr lang="en-US" sz="1800" dirty="0"/>
        </a:p>
      </dgm:t>
    </dgm:pt>
    <dgm:pt modelId="{DAC5CF88-1336-4309-AD43-1587E870A405}" type="parTrans" cxnId="{03A433A9-CCBD-4168-84CD-429BA9D67984}">
      <dgm:prSet/>
      <dgm:spPr/>
      <dgm:t>
        <a:bodyPr/>
        <a:lstStyle/>
        <a:p>
          <a:endParaRPr lang="en-US"/>
        </a:p>
      </dgm:t>
    </dgm:pt>
    <dgm:pt modelId="{9937A541-840F-4171-B8FE-F44A5013AE87}" type="sibTrans" cxnId="{03A433A9-CCBD-4168-84CD-429BA9D67984}">
      <dgm:prSet/>
      <dgm:spPr/>
      <dgm:t>
        <a:bodyPr/>
        <a:lstStyle/>
        <a:p>
          <a:endParaRPr lang="en-US"/>
        </a:p>
      </dgm:t>
    </dgm:pt>
    <dgm:pt modelId="{E93CDD14-7A8B-4393-ABAF-8097791533BF}">
      <dgm:prSet phldrT="[Text]" custT="1"/>
      <dgm:spPr/>
      <dgm:t>
        <a:bodyPr/>
        <a:lstStyle/>
        <a:p>
          <a:endParaRPr lang="en-US" sz="1800" dirty="0"/>
        </a:p>
      </dgm:t>
    </dgm:pt>
    <dgm:pt modelId="{448CF28F-0FFD-4849-BB41-16AC77D96DC0}" type="parTrans" cxnId="{0D0D4E5F-7602-48D5-949C-B31F4917C436}">
      <dgm:prSet/>
      <dgm:spPr/>
      <dgm:t>
        <a:bodyPr/>
        <a:lstStyle/>
        <a:p>
          <a:endParaRPr lang="en-US"/>
        </a:p>
      </dgm:t>
    </dgm:pt>
    <dgm:pt modelId="{CD3BA978-4684-40AA-B87E-316180ACA2D7}" type="sibTrans" cxnId="{0D0D4E5F-7602-48D5-949C-B31F4917C436}">
      <dgm:prSet/>
      <dgm:spPr/>
      <dgm:t>
        <a:bodyPr/>
        <a:lstStyle/>
        <a:p>
          <a:endParaRPr lang="en-US"/>
        </a:p>
      </dgm:t>
    </dgm:pt>
    <dgm:pt modelId="{03FC2FFC-8F76-4F6B-9B89-1C7BD1881851}">
      <dgm:prSet phldrT="[Text]" custT="1"/>
      <dgm:spPr/>
      <dgm:t>
        <a:bodyPr/>
        <a:lstStyle/>
        <a:p>
          <a:r>
            <a:rPr lang="en-US" sz="1800" dirty="0" err="1" smtClean="0"/>
            <a:t>Subperiosteal</a:t>
          </a:r>
          <a:r>
            <a:rPr lang="en-US" sz="1800" dirty="0" smtClean="0"/>
            <a:t> abscess followed by fistulae may form in </a:t>
          </a:r>
          <a:r>
            <a:rPr lang="en-US" sz="1800" dirty="0" err="1" smtClean="0"/>
            <a:t>infraorbital</a:t>
          </a:r>
          <a:r>
            <a:rPr lang="en-US" sz="1800" dirty="0" smtClean="0"/>
            <a:t> </a:t>
          </a:r>
          <a:r>
            <a:rPr lang="en-US" sz="1800" dirty="0" err="1" smtClean="0"/>
            <a:t>region,alveolus</a:t>
          </a:r>
          <a:r>
            <a:rPr lang="en-US" sz="1800" dirty="0" smtClean="0"/>
            <a:t>, or in </a:t>
          </a:r>
          <a:r>
            <a:rPr lang="en-US" sz="1800" dirty="0" err="1" smtClean="0"/>
            <a:t>zygoma</a:t>
          </a:r>
          <a:r>
            <a:rPr lang="en-US" sz="1800" dirty="0" smtClean="0"/>
            <a:t>.</a:t>
          </a:r>
          <a:endParaRPr lang="en-US" sz="1800" dirty="0"/>
        </a:p>
      </dgm:t>
    </dgm:pt>
    <dgm:pt modelId="{535263D1-06F3-470F-B5C4-A1DA6E8B334C}" type="parTrans" cxnId="{F0969C57-1D2C-4A3E-832B-284784BA7E7C}">
      <dgm:prSet/>
      <dgm:spPr/>
      <dgm:t>
        <a:bodyPr/>
        <a:lstStyle/>
        <a:p>
          <a:endParaRPr lang="en-US"/>
        </a:p>
      </dgm:t>
    </dgm:pt>
    <dgm:pt modelId="{8B04715E-2836-4A75-9CE7-B563B5C6171D}" type="sibTrans" cxnId="{F0969C57-1D2C-4A3E-832B-284784BA7E7C}">
      <dgm:prSet/>
      <dgm:spPr/>
      <dgm:t>
        <a:bodyPr/>
        <a:lstStyle/>
        <a:p>
          <a:endParaRPr lang="en-US"/>
        </a:p>
      </dgm:t>
    </dgm:pt>
    <dgm:pt modelId="{B2EFE496-5E44-4750-89CE-101831F54F19}">
      <dgm:prSet phldrT="[Text]" custT="1"/>
      <dgm:spPr/>
      <dgm:t>
        <a:bodyPr/>
        <a:lstStyle/>
        <a:p>
          <a:r>
            <a:rPr lang="en-US" sz="1800" dirty="0" smtClean="0"/>
            <a:t>Sequestration of bone may occur.</a:t>
          </a:r>
          <a:endParaRPr lang="en-US" sz="1800" dirty="0"/>
        </a:p>
      </dgm:t>
    </dgm:pt>
    <dgm:pt modelId="{F0B1F1F5-4675-4513-B802-C137C6CCEE88}" type="parTrans" cxnId="{B28355B3-A80A-4811-9B75-2AB66A8F21F4}">
      <dgm:prSet/>
      <dgm:spPr/>
      <dgm:t>
        <a:bodyPr/>
        <a:lstStyle/>
        <a:p>
          <a:endParaRPr lang="en-US"/>
        </a:p>
      </dgm:t>
    </dgm:pt>
    <dgm:pt modelId="{5CE38857-C93A-4AC8-AD79-1141EF186E88}" type="sibTrans" cxnId="{B28355B3-A80A-4811-9B75-2AB66A8F21F4}">
      <dgm:prSet/>
      <dgm:spPr/>
      <dgm:t>
        <a:bodyPr/>
        <a:lstStyle/>
        <a:p>
          <a:endParaRPr lang="en-US"/>
        </a:p>
      </dgm:t>
    </dgm:pt>
    <dgm:pt modelId="{A181BAE3-49A6-4DC0-9009-A1B0C0A38164}">
      <dgm:prSet phldrT="[Text]" custT="1"/>
      <dgm:spPr/>
      <dgm:t>
        <a:bodyPr/>
        <a:lstStyle/>
        <a:p>
          <a:r>
            <a:rPr lang="en-US" sz="1800" dirty="0" smtClean="0"/>
            <a:t>Treatment: Large doses of antibiotics, drainage of any abscess and </a:t>
          </a:r>
          <a:r>
            <a:rPr lang="en-US" sz="1800" dirty="0" err="1" smtClean="0"/>
            <a:t>sequestra</a:t>
          </a:r>
          <a:r>
            <a:rPr lang="en-US" sz="1800" dirty="0" smtClean="0"/>
            <a:t> removal.</a:t>
          </a:r>
          <a:endParaRPr lang="en-US" sz="1800" dirty="0"/>
        </a:p>
      </dgm:t>
    </dgm:pt>
    <dgm:pt modelId="{DD39DDF1-6862-4872-82B7-2848BBB1358D}" type="parTrans" cxnId="{733A73B4-73A1-4F1B-96EB-917A201CDF84}">
      <dgm:prSet/>
      <dgm:spPr/>
      <dgm:t>
        <a:bodyPr/>
        <a:lstStyle/>
        <a:p>
          <a:endParaRPr lang="en-US"/>
        </a:p>
      </dgm:t>
    </dgm:pt>
    <dgm:pt modelId="{58BBD2BF-2D08-4720-829A-7EF6CB1AF500}" type="sibTrans" cxnId="{733A73B4-73A1-4F1B-96EB-917A201CDF84}">
      <dgm:prSet/>
      <dgm:spPr/>
      <dgm:t>
        <a:bodyPr/>
        <a:lstStyle/>
        <a:p>
          <a:endParaRPr lang="en-US"/>
        </a:p>
      </dgm:t>
    </dgm:pt>
    <dgm:pt modelId="{FF7DE8F6-01D3-4344-A513-7888B055DEA5}">
      <dgm:prSet phldrT="[Text]" custT="1"/>
      <dgm:spPr/>
      <dgm:t>
        <a:bodyPr/>
        <a:lstStyle/>
        <a:p>
          <a:endParaRPr lang="en-US" sz="1800" dirty="0"/>
        </a:p>
      </dgm:t>
    </dgm:pt>
    <dgm:pt modelId="{B404D1FB-BFD5-463F-9915-131EAE1C20CE}" type="parTrans" cxnId="{077AE5A5-8909-4536-8E47-21C9575752D3}">
      <dgm:prSet/>
      <dgm:spPr/>
      <dgm:t>
        <a:bodyPr/>
        <a:lstStyle/>
        <a:p>
          <a:endParaRPr lang="en-US"/>
        </a:p>
      </dgm:t>
    </dgm:pt>
    <dgm:pt modelId="{B4CE44D8-695C-42AE-98D1-FC6A9C191AB1}" type="sibTrans" cxnId="{077AE5A5-8909-4536-8E47-21C9575752D3}">
      <dgm:prSet/>
      <dgm:spPr/>
      <dgm:t>
        <a:bodyPr/>
        <a:lstStyle/>
        <a:p>
          <a:endParaRPr lang="en-US"/>
        </a:p>
      </dgm:t>
    </dgm:pt>
    <dgm:pt modelId="{14CAC763-FC76-418F-9E84-27F63C03D723}">
      <dgm:prSet phldrT="[Text]" custT="1"/>
      <dgm:spPr/>
      <dgm:t>
        <a:bodyPr/>
        <a:lstStyle/>
        <a:p>
          <a:endParaRPr lang="en-US" sz="1800" dirty="0"/>
        </a:p>
      </dgm:t>
    </dgm:pt>
    <dgm:pt modelId="{5E084815-3769-4153-BC86-FAF48352C18A}" type="parTrans" cxnId="{23CC8D09-87DB-44C6-AFC3-64D6C31C002E}">
      <dgm:prSet/>
      <dgm:spPr/>
      <dgm:t>
        <a:bodyPr/>
        <a:lstStyle/>
        <a:p>
          <a:endParaRPr lang="en-US"/>
        </a:p>
      </dgm:t>
    </dgm:pt>
    <dgm:pt modelId="{51FDA32A-FC6B-4F8D-85A4-4BD9E12184EE}" type="sibTrans" cxnId="{23CC8D09-87DB-44C6-AFC3-64D6C31C002E}">
      <dgm:prSet/>
      <dgm:spPr/>
      <dgm:t>
        <a:bodyPr/>
        <a:lstStyle/>
        <a:p>
          <a:endParaRPr lang="en-US"/>
        </a:p>
      </dgm:t>
    </dgm:pt>
    <dgm:pt modelId="{67CC84FD-3BC7-4F05-AEE4-F436266AF64B}">
      <dgm:prSet phldrT="[Text]" custT="1"/>
      <dgm:spPr/>
      <dgm:t>
        <a:bodyPr/>
        <a:lstStyle/>
        <a:p>
          <a:r>
            <a:rPr lang="en-US" sz="1800" dirty="0" smtClean="0"/>
            <a:t>More often seen in infants and children because of presence of spongy bone in the anterior wall of the maxilla.</a:t>
          </a:r>
          <a:endParaRPr lang="en-US" sz="1800" dirty="0"/>
        </a:p>
      </dgm:t>
    </dgm:pt>
    <dgm:pt modelId="{58653165-2BBE-4D9C-B405-EB62B3068A3E}" type="parTrans" cxnId="{88E25BC2-B18F-40A3-B869-F7E55729070B}">
      <dgm:prSet/>
      <dgm:spPr/>
      <dgm:t>
        <a:bodyPr/>
        <a:lstStyle/>
        <a:p>
          <a:endParaRPr lang="en-US"/>
        </a:p>
      </dgm:t>
    </dgm:pt>
    <dgm:pt modelId="{30525D8E-29D5-408C-8833-3D133368B45C}" type="sibTrans" cxnId="{88E25BC2-B18F-40A3-B869-F7E55729070B}">
      <dgm:prSet/>
      <dgm:spPr/>
      <dgm:t>
        <a:bodyPr/>
        <a:lstStyle/>
        <a:p>
          <a:endParaRPr lang="en-US"/>
        </a:p>
      </dgm:t>
    </dgm:pt>
    <dgm:pt modelId="{1610A99D-3FAA-41DD-AF70-F104D8277776}" type="pres">
      <dgm:prSet presAssocID="{AAB88B75-9ABE-494F-890E-6FB0836B14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79018-3EAE-490B-BE8C-D4106092EE2F}" type="pres">
      <dgm:prSet presAssocID="{559C6ADE-3170-443B-AC9A-0395D0A53F8C}" presName="parentText" presStyleLbl="node1" presStyleIdx="0" presStyleCnt="1" custScaleX="130271" custScaleY="105205" custLinFactNeighborX="-3552" custLinFactNeighborY="37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E228C-2694-4DF8-ABB7-29404352DAB2}" type="pres">
      <dgm:prSet presAssocID="{559C6ADE-3170-443B-AC9A-0395D0A53F8C}" presName="childText" presStyleLbl="revTx" presStyleIdx="0" presStyleCnt="1" custScaleX="100283" custScaleY="184606" custLinFactNeighborX="15497" custLinFactNeighborY="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E25BC2-B18F-40A3-B869-F7E55729070B}" srcId="{559C6ADE-3170-443B-AC9A-0395D0A53F8C}" destId="{67CC84FD-3BC7-4F05-AEE4-F436266AF64B}" srcOrd="1" destOrd="0" parTransId="{58653165-2BBE-4D9C-B405-EB62B3068A3E}" sibTransId="{30525D8E-29D5-408C-8833-3D133368B45C}"/>
    <dgm:cxn modelId="{43D7FBB4-59CD-4D60-B051-BEA48E2E48E4}" type="presOf" srcId="{906AC7FC-75BA-41A4-9B3B-35CCD5EFA924}" destId="{2EDE228C-2694-4DF8-ABB7-29404352DAB2}" srcOrd="0" destOrd="2" presId="urn:microsoft.com/office/officeart/2005/8/layout/vList2"/>
    <dgm:cxn modelId="{F0969C57-1D2C-4A3E-832B-284784BA7E7C}" srcId="{559C6ADE-3170-443B-AC9A-0395D0A53F8C}" destId="{03FC2FFC-8F76-4F6B-9B89-1C7BD1881851}" srcOrd="3" destOrd="0" parTransId="{535263D1-06F3-470F-B5C4-A1DA6E8B334C}" sibTransId="{8B04715E-2836-4A75-9CE7-B563B5C6171D}"/>
    <dgm:cxn modelId="{103BBE12-F5D7-49C0-A815-D91EE27B0B4A}" type="presOf" srcId="{559C6ADE-3170-443B-AC9A-0395D0A53F8C}" destId="{3F079018-3EAE-490B-BE8C-D4106092EE2F}" srcOrd="0" destOrd="0" presId="urn:microsoft.com/office/officeart/2005/8/layout/vList2"/>
    <dgm:cxn modelId="{23CC8D09-87DB-44C6-AFC3-64D6C31C002E}" srcId="{559C6ADE-3170-443B-AC9A-0395D0A53F8C}" destId="{14CAC763-FC76-418F-9E84-27F63C03D723}" srcOrd="0" destOrd="0" parTransId="{5E084815-3769-4153-BC86-FAF48352C18A}" sibTransId="{51FDA32A-FC6B-4F8D-85A4-4BD9E12184EE}"/>
    <dgm:cxn modelId="{3F089CBF-3A67-4DBE-A4A8-C51D8DAED29E}" type="presOf" srcId="{FF7DE8F6-01D3-4344-A513-7888B055DEA5}" destId="{2EDE228C-2694-4DF8-ABB7-29404352DAB2}" srcOrd="0" destOrd="6" presId="urn:microsoft.com/office/officeart/2005/8/layout/vList2"/>
    <dgm:cxn modelId="{B02F8DB2-40A5-45FD-A200-CDA705669253}" type="presOf" srcId="{E93CDD14-7A8B-4393-ABAF-8097791533BF}" destId="{2EDE228C-2694-4DF8-ABB7-29404352DAB2}" srcOrd="0" destOrd="7" presId="urn:microsoft.com/office/officeart/2005/8/layout/vList2"/>
    <dgm:cxn modelId="{077AE5A5-8909-4536-8E47-21C9575752D3}" srcId="{559C6ADE-3170-443B-AC9A-0395D0A53F8C}" destId="{FF7DE8F6-01D3-4344-A513-7888B055DEA5}" srcOrd="6" destOrd="0" parTransId="{B404D1FB-BFD5-463F-9915-131EAE1C20CE}" sibTransId="{B4CE44D8-695C-42AE-98D1-FC6A9C191AB1}"/>
    <dgm:cxn modelId="{03A433A9-CCBD-4168-84CD-429BA9D67984}" srcId="{559C6ADE-3170-443B-AC9A-0395D0A53F8C}" destId="{906AC7FC-75BA-41A4-9B3B-35CCD5EFA924}" srcOrd="2" destOrd="0" parTransId="{DAC5CF88-1336-4309-AD43-1587E870A405}" sibTransId="{9937A541-840F-4171-B8FE-F44A5013AE87}"/>
    <dgm:cxn modelId="{A5002C2B-95E9-4168-A829-C4A8E9D6204D}" type="presOf" srcId="{14CAC763-FC76-418F-9E84-27F63C03D723}" destId="{2EDE228C-2694-4DF8-ABB7-29404352DAB2}" srcOrd="0" destOrd="0" presId="urn:microsoft.com/office/officeart/2005/8/layout/vList2"/>
    <dgm:cxn modelId="{B28355B3-A80A-4811-9B75-2AB66A8F21F4}" srcId="{559C6ADE-3170-443B-AC9A-0395D0A53F8C}" destId="{B2EFE496-5E44-4750-89CE-101831F54F19}" srcOrd="4" destOrd="0" parTransId="{F0B1F1F5-4675-4513-B802-C137C6CCEE88}" sibTransId="{5CE38857-C93A-4AC8-AD79-1141EF186E88}"/>
    <dgm:cxn modelId="{8AC0ED30-C311-4FA0-BF5A-E23C4B393310}" type="presOf" srcId="{B2EFE496-5E44-4750-89CE-101831F54F19}" destId="{2EDE228C-2694-4DF8-ABB7-29404352DAB2}" srcOrd="0" destOrd="4" presId="urn:microsoft.com/office/officeart/2005/8/layout/vList2"/>
    <dgm:cxn modelId="{3933565F-F72A-4742-9F2C-4D4AF1213A9C}" srcId="{AAB88B75-9ABE-494F-890E-6FB0836B14D3}" destId="{559C6ADE-3170-443B-AC9A-0395D0A53F8C}" srcOrd="0" destOrd="0" parTransId="{369F6D67-B625-4A02-8CA4-AD6D380E43FE}" sibTransId="{8F5B3C4D-2C7E-482B-99C7-346155FA94A7}"/>
    <dgm:cxn modelId="{0D0D4E5F-7602-48D5-949C-B31F4917C436}" srcId="{559C6ADE-3170-443B-AC9A-0395D0A53F8C}" destId="{E93CDD14-7A8B-4393-ABAF-8097791533BF}" srcOrd="7" destOrd="0" parTransId="{448CF28F-0FFD-4849-BB41-16AC77D96DC0}" sibTransId="{CD3BA978-4684-40AA-B87E-316180ACA2D7}"/>
    <dgm:cxn modelId="{854B4F79-6B18-4962-B7B6-4E25C0F38C5B}" type="presOf" srcId="{67CC84FD-3BC7-4F05-AEE4-F436266AF64B}" destId="{2EDE228C-2694-4DF8-ABB7-29404352DAB2}" srcOrd="0" destOrd="1" presId="urn:microsoft.com/office/officeart/2005/8/layout/vList2"/>
    <dgm:cxn modelId="{311A9E42-D822-414E-A71B-F207EE157B40}" type="presOf" srcId="{AAB88B75-9ABE-494F-890E-6FB0836B14D3}" destId="{1610A99D-3FAA-41DD-AF70-F104D8277776}" srcOrd="0" destOrd="0" presId="urn:microsoft.com/office/officeart/2005/8/layout/vList2"/>
    <dgm:cxn modelId="{C90B005A-AE3B-40B9-BBE5-444F5915635B}" type="presOf" srcId="{03FC2FFC-8F76-4F6B-9B89-1C7BD1881851}" destId="{2EDE228C-2694-4DF8-ABB7-29404352DAB2}" srcOrd="0" destOrd="3" presId="urn:microsoft.com/office/officeart/2005/8/layout/vList2"/>
    <dgm:cxn modelId="{733A73B4-73A1-4F1B-96EB-917A201CDF84}" srcId="{559C6ADE-3170-443B-AC9A-0395D0A53F8C}" destId="{A181BAE3-49A6-4DC0-9009-A1B0C0A38164}" srcOrd="5" destOrd="0" parTransId="{DD39DDF1-6862-4872-82B7-2848BBB1358D}" sibTransId="{58BBD2BF-2D08-4720-829A-7EF6CB1AF500}"/>
    <dgm:cxn modelId="{2069C50E-C9FC-4DF4-8718-B1E7F7819F0C}" type="presOf" srcId="{A181BAE3-49A6-4DC0-9009-A1B0C0A38164}" destId="{2EDE228C-2694-4DF8-ABB7-29404352DAB2}" srcOrd="0" destOrd="5" presId="urn:microsoft.com/office/officeart/2005/8/layout/vList2"/>
    <dgm:cxn modelId="{9E3F647A-F15E-4000-9702-08DBAFDC538C}" type="presParOf" srcId="{1610A99D-3FAA-41DD-AF70-F104D8277776}" destId="{3F079018-3EAE-490B-BE8C-D4106092EE2F}" srcOrd="0" destOrd="0" presId="urn:microsoft.com/office/officeart/2005/8/layout/vList2"/>
    <dgm:cxn modelId="{EE88E655-8B0F-4A09-A18A-A57AE988C334}" type="presParOf" srcId="{1610A99D-3FAA-41DD-AF70-F104D8277776}" destId="{2EDE228C-2694-4DF8-ABB7-29404352DAB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1CB3EB-1C82-4768-9AF1-3AA252750D6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7F60B6-EB71-4070-AEE2-6695E4D061B9}">
      <dgm:prSet phldrT="[Text]"/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Osteomyelitis</a:t>
          </a:r>
          <a:r>
            <a:rPr lang="en-US" dirty="0" smtClean="0"/>
            <a:t> of frontal bone</a:t>
          </a:r>
          <a:endParaRPr lang="en-US" dirty="0"/>
        </a:p>
      </dgm:t>
    </dgm:pt>
    <dgm:pt modelId="{46CFAA32-E01C-4207-9472-803535D96461}" type="parTrans" cxnId="{8906231A-5FA7-43BE-8814-B43322093E75}">
      <dgm:prSet/>
      <dgm:spPr/>
      <dgm:t>
        <a:bodyPr/>
        <a:lstStyle/>
        <a:p>
          <a:endParaRPr lang="en-US"/>
        </a:p>
      </dgm:t>
    </dgm:pt>
    <dgm:pt modelId="{9C7EE427-DB74-4A32-A8AA-7768939BF41C}" type="sibTrans" cxnId="{8906231A-5FA7-43BE-8814-B43322093E75}">
      <dgm:prSet/>
      <dgm:spPr/>
      <dgm:t>
        <a:bodyPr/>
        <a:lstStyle/>
        <a:p>
          <a:endParaRPr lang="en-US"/>
        </a:p>
      </dgm:t>
    </dgm:pt>
    <dgm:pt modelId="{D0D5323B-D9F6-4DB6-8617-B289262D19F9}">
      <dgm:prSet phldrT="[Text]" custT="1"/>
      <dgm:spPr/>
      <dgm:t>
        <a:bodyPr/>
        <a:lstStyle/>
        <a:p>
          <a:r>
            <a:rPr lang="en-US" sz="2000" dirty="0" smtClean="0"/>
            <a:t>More often seen in adults as frontal sinus is not developed in infants and children.</a:t>
          </a:r>
          <a:endParaRPr lang="en-US" sz="2000" dirty="0"/>
        </a:p>
      </dgm:t>
    </dgm:pt>
    <dgm:pt modelId="{74C87C14-EF23-4076-B06A-B0D01F2F0777}" type="parTrans" cxnId="{F55FC72E-A9DC-4289-B7AE-50F744A1DE60}">
      <dgm:prSet/>
      <dgm:spPr/>
      <dgm:t>
        <a:bodyPr/>
        <a:lstStyle/>
        <a:p>
          <a:endParaRPr lang="en-US"/>
        </a:p>
      </dgm:t>
    </dgm:pt>
    <dgm:pt modelId="{ED55FA5D-04A8-4532-A5B1-44DB7D576EC9}" type="sibTrans" cxnId="{F55FC72E-A9DC-4289-B7AE-50F744A1DE60}">
      <dgm:prSet/>
      <dgm:spPr/>
      <dgm:t>
        <a:bodyPr/>
        <a:lstStyle/>
        <a:p>
          <a:endParaRPr lang="en-US"/>
        </a:p>
      </dgm:t>
    </dgm:pt>
    <dgm:pt modelId="{4313118D-1CC8-4592-98D9-75319D913377}">
      <dgm:prSet phldrT="[Text]" custT="1"/>
      <dgm:spPr/>
      <dgm:t>
        <a:bodyPr/>
        <a:lstStyle/>
        <a:p>
          <a:endParaRPr lang="en-US" sz="2000" dirty="0"/>
        </a:p>
      </dgm:t>
    </dgm:pt>
    <dgm:pt modelId="{5F7AC9A7-FF67-447F-8D9F-6E3D3FC66898}" type="parTrans" cxnId="{05E4B076-306F-4EAE-9D15-493B125FEA6B}">
      <dgm:prSet/>
      <dgm:spPr/>
      <dgm:t>
        <a:bodyPr/>
        <a:lstStyle/>
        <a:p>
          <a:endParaRPr lang="en-US"/>
        </a:p>
      </dgm:t>
    </dgm:pt>
    <dgm:pt modelId="{E9C7D946-89EC-47E9-BCA2-97F90725B743}" type="sibTrans" cxnId="{05E4B076-306F-4EAE-9D15-493B125FEA6B}">
      <dgm:prSet/>
      <dgm:spPr/>
      <dgm:t>
        <a:bodyPr/>
        <a:lstStyle/>
        <a:p>
          <a:endParaRPr lang="en-US"/>
        </a:p>
      </dgm:t>
    </dgm:pt>
    <dgm:pt modelId="{555B3536-FAB0-4A1C-8397-5B0C2857CA13}">
      <dgm:prSet phldrT="[Text]" custT="1"/>
      <dgm:spPr/>
      <dgm:t>
        <a:bodyPr/>
        <a:lstStyle/>
        <a:p>
          <a:r>
            <a:rPr lang="en-US" sz="2000" dirty="0" smtClean="0"/>
            <a:t>It may result from acute infection of frontal sinus either directly or through the venous spread.</a:t>
          </a:r>
          <a:endParaRPr lang="en-US" sz="2000" dirty="0"/>
        </a:p>
      </dgm:t>
    </dgm:pt>
    <dgm:pt modelId="{D80AD9F7-4FCB-4D55-A87F-AB3DEC7D71CA}" type="parTrans" cxnId="{9CE5C523-9B81-4961-950A-341BA5472DEA}">
      <dgm:prSet/>
      <dgm:spPr/>
      <dgm:t>
        <a:bodyPr/>
        <a:lstStyle/>
        <a:p>
          <a:endParaRPr lang="en-US"/>
        </a:p>
      </dgm:t>
    </dgm:pt>
    <dgm:pt modelId="{FE5EC3C2-0E61-437C-BCE2-06FE6604B5E0}" type="sibTrans" cxnId="{9CE5C523-9B81-4961-950A-341BA5472DEA}">
      <dgm:prSet/>
      <dgm:spPr/>
      <dgm:t>
        <a:bodyPr/>
        <a:lstStyle/>
        <a:p>
          <a:endParaRPr lang="en-US"/>
        </a:p>
      </dgm:t>
    </dgm:pt>
    <dgm:pt modelId="{177204DB-F9A0-4E2E-805A-41AF3B1CC8E4}">
      <dgm:prSet phldrT="[Text]" custT="1"/>
      <dgm:spPr/>
      <dgm:t>
        <a:bodyPr/>
        <a:lstStyle/>
        <a:p>
          <a:r>
            <a:rPr lang="en-US" sz="2000" dirty="0" smtClean="0"/>
            <a:t>Pus may form externally under the </a:t>
          </a:r>
          <a:r>
            <a:rPr lang="en-US" sz="2000" dirty="0" err="1" smtClean="0"/>
            <a:t>periosteum</a:t>
          </a:r>
          <a:r>
            <a:rPr lang="en-US" sz="2000" dirty="0" smtClean="0"/>
            <a:t> as soft doughy swelling </a:t>
          </a:r>
          <a:r>
            <a:rPr lang="en-US" sz="2400" b="1" dirty="0" smtClean="0">
              <a:latin typeface="Monotype Corsiva" pitchFamily="66" charset="0"/>
            </a:rPr>
            <a:t>(</a:t>
          </a:r>
          <a:r>
            <a:rPr lang="en-US" sz="2400" b="1" dirty="0" err="1" smtClean="0">
              <a:latin typeface="Monotype Corsiva" pitchFamily="66" charset="0"/>
            </a:rPr>
            <a:t>Pott’s</a:t>
          </a:r>
          <a:r>
            <a:rPr lang="en-US" sz="2400" b="1" dirty="0" smtClean="0">
              <a:latin typeface="Monotype Corsiva" pitchFamily="66" charset="0"/>
            </a:rPr>
            <a:t> puffy </a:t>
          </a:r>
          <a:r>
            <a:rPr lang="en-US" sz="2400" b="1" dirty="0" err="1" smtClean="0">
              <a:latin typeface="Monotype Corsiva" pitchFamily="66" charset="0"/>
            </a:rPr>
            <a:t>tumour</a:t>
          </a:r>
          <a:r>
            <a:rPr lang="en-US" sz="2400" b="1" dirty="0" smtClean="0">
              <a:latin typeface="Monotype Corsiva" pitchFamily="66" charset="0"/>
            </a:rPr>
            <a:t>), </a:t>
          </a:r>
          <a:r>
            <a:rPr lang="en-US" sz="2000" dirty="0" smtClean="0"/>
            <a:t>or internally as  an </a:t>
          </a:r>
          <a:r>
            <a:rPr lang="en-US" sz="2000" dirty="0" err="1" smtClean="0"/>
            <a:t>extradural</a:t>
          </a:r>
          <a:r>
            <a:rPr lang="en-US" sz="2000" dirty="0" smtClean="0"/>
            <a:t> abscess.</a:t>
          </a:r>
          <a:endParaRPr lang="en-US" sz="2000" dirty="0"/>
        </a:p>
      </dgm:t>
    </dgm:pt>
    <dgm:pt modelId="{F95F3CFD-6AE6-45E3-B39D-8CB491D855A0}" type="parTrans" cxnId="{949A32F3-1702-42CF-BEF8-83FCADC88BD6}">
      <dgm:prSet/>
      <dgm:spPr/>
      <dgm:t>
        <a:bodyPr/>
        <a:lstStyle/>
        <a:p>
          <a:endParaRPr lang="en-US"/>
        </a:p>
      </dgm:t>
    </dgm:pt>
    <dgm:pt modelId="{5CD5ECA0-E9BC-41F2-BB80-FC93AFB79B04}" type="sibTrans" cxnId="{949A32F3-1702-42CF-BEF8-83FCADC88BD6}">
      <dgm:prSet/>
      <dgm:spPr/>
      <dgm:t>
        <a:bodyPr/>
        <a:lstStyle/>
        <a:p>
          <a:endParaRPr lang="en-US"/>
        </a:p>
      </dgm:t>
    </dgm:pt>
    <dgm:pt modelId="{9BF2BB80-25E0-4174-B4DC-718D9958AF4A}">
      <dgm:prSet phldrT="[Text]" custT="1"/>
      <dgm:spPr/>
      <dgm:t>
        <a:bodyPr/>
        <a:lstStyle/>
        <a:p>
          <a:r>
            <a:rPr lang="en-US" sz="2000" dirty="0" smtClean="0"/>
            <a:t>Treatment: Large doses of antibiotics, drainage of abscess and </a:t>
          </a:r>
          <a:r>
            <a:rPr lang="en-US" sz="2000" dirty="0" err="1" smtClean="0"/>
            <a:t>trephining</a:t>
          </a:r>
          <a:r>
            <a:rPr lang="en-US" sz="2000" dirty="0" smtClean="0"/>
            <a:t> of frontal sinus through its floor. Sometimes, it requires removal of </a:t>
          </a:r>
          <a:r>
            <a:rPr lang="en-US" sz="2000" dirty="0" err="1" smtClean="0"/>
            <a:t>sequestra</a:t>
          </a:r>
          <a:r>
            <a:rPr lang="en-US" sz="2000" dirty="0" smtClean="0"/>
            <a:t> and necrotic bone by raising a scalp flap through a coronal incision.</a:t>
          </a:r>
          <a:endParaRPr lang="en-US" sz="2000" dirty="0"/>
        </a:p>
      </dgm:t>
    </dgm:pt>
    <dgm:pt modelId="{06DE4B02-5EA3-44E6-8BCB-C7D6ADB00CFD}" type="parTrans" cxnId="{3167307F-284A-453A-8540-06C22D3ACC6E}">
      <dgm:prSet/>
      <dgm:spPr/>
      <dgm:t>
        <a:bodyPr/>
        <a:lstStyle/>
        <a:p>
          <a:endParaRPr lang="en-US"/>
        </a:p>
      </dgm:t>
    </dgm:pt>
    <dgm:pt modelId="{053FCB12-75BF-4E07-B9B8-6D9B720F7C98}" type="sibTrans" cxnId="{3167307F-284A-453A-8540-06C22D3ACC6E}">
      <dgm:prSet/>
      <dgm:spPr/>
      <dgm:t>
        <a:bodyPr/>
        <a:lstStyle/>
        <a:p>
          <a:endParaRPr lang="en-US"/>
        </a:p>
      </dgm:t>
    </dgm:pt>
    <dgm:pt modelId="{B4948E26-A3B1-4289-B879-F6BE451D55F5}" type="pres">
      <dgm:prSet presAssocID="{F61CB3EB-1C82-4768-9AF1-3AA252750D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1E3A6B-B3C5-48A6-819E-B91AE4FD902D}" type="pres">
      <dgm:prSet presAssocID="{A67F60B6-EB71-4070-AEE2-6695E4D061B9}" presName="parentText" presStyleLbl="node1" presStyleIdx="0" presStyleCnt="1" custScaleX="77653" custScaleY="26837" custLinFactY="-6259" custLinFactNeighborX="-117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A3D01-4073-4B42-B46F-FB14BF902CF7}" type="pres">
      <dgm:prSet presAssocID="{A67F60B6-EB71-4070-AEE2-6695E4D061B9}" presName="childText" presStyleLbl="revTx" presStyleIdx="0" presStyleCnt="1" custLinFactNeighborY="4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5FC72E-A9DC-4289-B7AE-50F744A1DE60}" srcId="{A67F60B6-EB71-4070-AEE2-6695E4D061B9}" destId="{D0D5323B-D9F6-4DB6-8617-B289262D19F9}" srcOrd="0" destOrd="0" parTransId="{74C87C14-EF23-4076-B06A-B0D01F2F0777}" sibTransId="{ED55FA5D-04A8-4532-A5B1-44DB7D576EC9}"/>
    <dgm:cxn modelId="{9CE5C523-9B81-4961-950A-341BA5472DEA}" srcId="{A67F60B6-EB71-4070-AEE2-6695E4D061B9}" destId="{555B3536-FAB0-4A1C-8397-5B0C2857CA13}" srcOrd="1" destOrd="0" parTransId="{D80AD9F7-4FCB-4D55-A87F-AB3DEC7D71CA}" sibTransId="{FE5EC3C2-0E61-437C-BCE2-06FE6604B5E0}"/>
    <dgm:cxn modelId="{27D30E39-B751-4381-BDBE-EC2CC6017638}" type="presOf" srcId="{9BF2BB80-25E0-4174-B4DC-718D9958AF4A}" destId="{B67A3D01-4073-4B42-B46F-FB14BF902CF7}" srcOrd="0" destOrd="3" presId="urn:microsoft.com/office/officeart/2005/8/layout/vList2"/>
    <dgm:cxn modelId="{8906231A-5FA7-43BE-8814-B43322093E75}" srcId="{F61CB3EB-1C82-4768-9AF1-3AA252750D60}" destId="{A67F60B6-EB71-4070-AEE2-6695E4D061B9}" srcOrd="0" destOrd="0" parTransId="{46CFAA32-E01C-4207-9472-803535D96461}" sibTransId="{9C7EE427-DB74-4A32-A8AA-7768939BF41C}"/>
    <dgm:cxn modelId="{949A32F3-1702-42CF-BEF8-83FCADC88BD6}" srcId="{A67F60B6-EB71-4070-AEE2-6695E4D061B9}" destId="{177204DB-F9A0-4E2E-805A-41AF3B1CC8E4}" srcOrd="2" destOrd="0" parTransId="{F95F3CFD-6AE6-45E3-B39D-8CB491D855A0}" sibTransId="{5CD5ECA0-E9BC-41F2-BB80-FC93AFB79B04}"/>
    <dgm:cxn modelId="{07404378-8D6D-4772-91E7-012C61A2FDD8}" type="presOf" srcId="{177204DB-F9A0-4E2E-805A-41AF3B1CC8E4}" destId="{B67A3D01-4073-4B42-B46F-FB14BF902CF7}" srcOrd="0" destOrd="2" presId="urn:microsoft.com/office/officeart/2005/8/layout/vList2"/>
    <dgm:cxn modelId="{3167307F-284A-453A-8540-06C22D3ACC6E}" srcId="{A67F60B6-EB71-4070-AEE2-6695E4D061B9}" destId="{9BF2BB80-25E0-4174-B4DC-718D9958AF4A}" srcOrd="3" destOrd="0" parTransId="{06DE4B02-5EA3-44E6-8BCB-C7D6ADB00CFD}" sibTransId="{053FCB12-75BF-4E07-B9B8-6D9B720F7C98}"/>
    <dgm:cxn modelId="{C900E0DF-B52F-4B1C-9DD7-57264DC0A3BA}" type="presOf" srcId="{4313118D-1CC8-4592-98D9-75319D913377}" destId="{B67A3D01-4073-4B42-B46F-FB14BF902CF7}" srcOrd="0" destOrd="4" presId="urn:microsoft.com/office/officeart/2005/8/layout/vList2"/>
    <dgm:cxn modelId="{05E4B076-306F-4EAE-9D15-493B125FEA6B}" srcId="{A67F60B6-EB71-4070-AEE2-6695E4D061B9}" destId="{4313118D-1CC8-4592-98D9-75319D913377}" srcOrd="4" destOrd="0" parTransId="{5F7AC9A7-FF67-447F-8D9F-6E3D3FC66898}" sibTransId="{E9C7D946-89EC-47E9-BCA2-97F90725B743}"/>
    <dgm:cxn modelId="{2273DDB5-AD71-483D-936A-0A5AAB6CB62C}" type="presOf" srcId="{555B3536-FAB0-4A1C-8397-5B0C2857CA13}" destId="{B67A3D01-4073-4B42-B46F-FB14BF902CF7}" srcOrd="0" destOrd="1" presId="urn:microsoft.com/office/officeart/2005/8/layout/vList2"/>
    <dgm:cxn modelId="{8434A393-D4FF-4665-9964-BF704EBE9BB7}" type="presOf" srcId="{A67F60B6-EB71-4070-AEE2-6695E4D061B9}" destId="{181E3A6B-B3C5-48A6-819E-B91AE4FD902D}" srcOrd="0" destOrd="0" presId="urn:microsoft.com/office/officeart/2005/8/layout/vList2"/>
    <dgm:cxn modelId="{6B537A12-CA45-4BBC-B573-EEE08A77E196}" type="presOf" srcId="{D0D5323B-D9F6-4DB6-8617-B289262D19F9}" destId="{B67A3D01-4073-4B42-B46F-FB14BF902CF7}" srcOrd="0" destOrd="0" presId="urn:microsoft.com/office/officeart/2005/8/layout/vList2"/>
    <dgm:cxn modelId="{A0529220-73D2-4555-8EF7-23BB86BF9F4E}" type="presOf" srcId="{F61CB3EB-1C82-4768-9AF1-3AA252750D60}" destId="{B4948E26-A3B1-4289-B879-F6BE451D55F5}" srcOrd="0" destOrd="0" presId="urn:microsoft.com/office/officeart/2005/8/layout/vList2"/>
    <dgm:cxn modelId="{494CA05F-1C3F-4944-94FE-0BF6DA0BC57A}" type="presParOf" srcId="{B4948E26-A3B1-4289-B879-F6BE451D55F5}" destId="{181E3A6B-B3C5-48A6-819E-B91AE4FD902D}" srcOrd="0" destOrd="0" presId="urn:microsoft.com/office/officeart/2005/8/layout/vList2"/>
    <dgm:cxn modelId="{31CED6CB-58EC-4215-93AB-BA8F50AC5047}" type="presParOf" srcId="{B4948E26-A3B1-4289-B879-F6BE451D55F5}" destId="{B67A3D01-4073-4B42-B46F-FB14BF902CF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79018-3EAE-490B-BE8C-D4106092EE2F}">
      <dsp:nvSpPr>
        <dsp:cNvPr id="0" name=""/>
        <dsp:cNvSpPr/>
      </dsp:nvSpPr>
      <dsp:spPr>
        <a:xfrm>
          <a:off x="0" y="79999"/>
          <a:ext cx="11565228" cy="27524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1. </a:t>
          </a:r>
          <a:r>
            <a:rPr lang="en-US" sz="2400" kern="1200" dirty="0" err="1" smtClean="0"/>
            <a:t>Osteomyelitis</a:t>
          </a:r>
          <a:r>
            <a:rPr lang="en-US" sz="2400" kern="1200" dirty="0" smtClean="0"/>
            <a:t> of maxilla</a:t>
          </a:r>
          <a:endParaRPr lang="en-US" sz="2400" kern="1200" dirty="0"/>
        </a:p>
      </dsp:txBody>
      <dsp:txXfrm>
        <a:off x="13436" y="93435"/>
        <a:ext cx="11538356" cy="248368"/>
      </dsp:txXfrm>
    </dsp:sp>
    <dsp:sp modelId="{2EDE228C-2694-4DF8-ABB7-29404352DAB2}">
      <dsp:nvSpPr>
        <dsp:cNvPr id="0" name=""/>
        <dsp:cNvSpPr/>
      </dsp:nvSpPr>
      <dsp:spPr>
        <a:xfrm>
          <a:off x="0" y="279420"/>
          <a:ext cx="11565228" cy="3818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16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More often seen in infants and children because of presence of spongy bone in the anterior wall of the maxilla.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Clinical features:  </a:t>
          </a:r>
          <a:r>
            <a:rPr lang="en-US" sz="1800" kern="1200" dirty="0" err="1" smtClean="0"/>
            <a:t>Erythema</a:t>
          </a:r>
          <a:r>
            <a:rPr lang="en-US" sz="1800" kern="1200" dirty="0" smtClean="0"/>
            <a:t>, swelling of cheek, lower lid </a:t>
          </a:r>
          <a:r>
            <a:rPr lang="en-US" sz="1800" kern="1200" dirty="0" err="1" smtClean="0"/>
            <a:t>oedema</a:t>
          </a:r>
          <a:r>
            <a:rPr lang="en-US" sz="1800" kern="1200" dirty="0" smtClean="0"/>
            <a:t>, purulent nasal discharge and fever.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Subperiosteal</a:t>
          </a:r>
          <a:r>
            <a:rPr lang="en-US" sz="1800" kern="1200" dirty="0" smtClean="0"/>
            <a:t> abscess followed by fistulae may form in </a:t>
          </a:r>
          <a:r>
            <a:rPr lang="en-US" sz="1800" kern="1200" dirty="0" err="1" smtClean="0"/>
            <a:t>infraorbital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region,alveolus</a:t>
          </a:r>
          <a:r>
            <a:rPr lang="en-US" sz="1800" kern="1200" dirty="0" smtClean="0"/>
            <a:t>, or in </a:t>
          </a:r>
          <a:r>
            <a:rPr lang="en-US" sz="1800" kern="1200" dirty="0" err="1" smtClean="0"/>
            <a:t>zygoma</a:t>
          </a:r>
          <a:r>
            <a:rPr lang="en-US" sz="1800" kern="1200" dirty="0" smtClean="0"/>
            <a:t>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Sequestration of bone may occur.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Treatment: Large doses of antibiotics, drainage of any abscess and </a:t>
          </a:r>
          <a:r>
            <a:rPr lang="en-US" sz="1800" kern="1200" dirty="0" err="1" smtClean="0"/>
            <a:t>sequestra</a:t>
          </a:r>
          <a:r>
            <a:rPr lang="en-US" sz="1800" kern="1200" dirty="0" smtClean="0"/>
            <a:t> removal.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</dsp:txBody>
      <dsp:txXfrm>
        <a:off x="0" y="279420"/>
        <a:ext cx="11565228" cy="3818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E3A6B-B3C5-48A6-819E-B91AE4FD902D}">
      <dsp:nvSpPr>
        <dsp:cNvPr id="0" name=""/>
        <dsp:cNvSpPr/>
      </dsp:nvSpPr>
      <dsp:spPr>
        <a:xfrm>
          <a:off x="0" y="0"/>
          <a:ext cx="6354781" cy="683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2. </a:t>
          </a:r>
          <a:r>
            <a:rPr lang="en-US" sz="2800" kern="1200" dirty="0" err="1" smtClean="0"/>
            <a:t>Osteomyelitis</a:t>
          </a:r>
          <a:r>
            <a:rPr lang="en-US" sz="2800" kern="1200" dirty="0" smtClean="0"/>
            <a:t> of frontal bone</a:t>
          </a:r>
          <a:endParaRPr lang="en-US" sz="2800" kern="1200" dirty="0"/>
        </a:p>
      </dsp:txBody>
      <dsp:txXfrm>
        <a:off x="33353" y="33353"/>
        <a:ext cx="6288075" cy="616542"/>
      </dsp:txXfrm>
    </dsp:sp>
    <dsp:sp modelId="{B67A3D01-4073-4B42-B46F-FB14BF902CF7}">
      <dsp:nvSpPr>
        <dsp:cNvPr id="0" name=""/>
        <dsp:cNvSpPr/>
      </dsp:nvSpPr>
      <dsp:spPr>
        <a:xfrm>
          <a:off x="0" y="1231099"/>
          <a:ext cx="8183562" cy="370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82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More often seen in adults as frontal sinus is not developed in infants and children.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It may result from acute infection of frontal sinus either directly or through the venous spread.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Pus may form externally under the </a:t>
          </a:r>
          <a:r>
            <a:rPr lang="en-US" sz="2000" kern="1200" dirty="0" err="1" smtClean="0"/>
            <a:t>periosteum</a:t>
          </a:r>
          <a:r>
            <a:rPr lang="en-US" sz="2000" kern="1200" dirty="0" smtClean="0"/>
            <a:t> as soft doughy swelling </a:t>
          </a:r>
          <a:r>
            <a:rPr lang="en-US" sz="2400" b="1" kern="1200" dirty="0" smtClean="0">
              <a:latin typeface="Monotype Corsiva" pitchFamily="66" charset="0"/>
            </a:rPr>
            <a:t>(</a:t>
          </a:r>
          <a:r>
            <a:rPr lang="en-US" sz="2400" b="1" kern="1200" dirty="0" err="1" smtClean="0">
              <a:latin typeface="Monotype Corsiva" pitchFamily="66" charset="0"/>
            </a:rPr>
            <a:t>Pott’s</a:t>
          </a:r>
          <a:r>
            <a:rPr lang="en-US" sz="2400" b="1" kern="1200" dirty="0" smtClean="0">
              <a:latin typeface="Monotype Corsiva" pitchFamily="66" charset="0"/>
            </a:rPr>
            <a:t> puffy </a:t>
          </a:r>
          <a:r>
            <a:rPr lang="en-US" sz="2400" b="1" kern="1200" dirty="0" err="1" smtClean="0">
              <a:latin typeface="Monotype Corsiva" pitchFamily="66" charset="0"/>
            </a:rPr>
            <a:t>tumour</a:t>
          </a:r>
          <a:r>
            <a:rPr lang="en-US" sz="2400" b="1" kern="1200" dirty="0" smtClean="0">
              <a:latin typeface="Monotype Corsiva" pitchFamily="66" charset="0"/>
            </a:rPr>
            <a:t>), </a:t>
          </a:r>
          <a:r>
            <a:rPr lang="en-US" sz="2000" kern="1200" dirty="0" smtClean="0"/>
            <a:t>or internally as  an </a:t>
          </a:r>
          <a:r>
            <a:rPr lang="en-US" sz="2000" kern="1200" dirty="0" err="1" smtClean="0"/>
            <a:t>extradural</a:t>
          </a:r>
          <a:r>
            <a:rPr lang="en-US" sz="2000" kern="1200" dirty="0" smtClean="0"/>
            <a:t> abscess.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Treatment: Large doses of antibiotics, drainage of abscess and </a:t>
          </a:r>
          <a:r>
            <a:rPr lang="en-US" sz="2000" kern="1200" dirty="0" err="1" smtClean="0"/>
            <a:t>trephining</a:t>
          </a:r>
          <a:r>
            <a:rPr lang="en-US" sz="2000" kern="1200" dirty="0" smtClean="0"/>
            <a:t> of frontal sinus through its floor. Sometimes, it requires removal of </a:t>
          </a:r>
          <a:r>
            <a:rPr lang="en-US" sz="2000" kern="1200" dirty="0" err="1" smtClean="0"/>
            <a:t>sequestra</a:t>
          </a:r>
          <a:r>
            <a:rPr lang="en-US" sz="2000" kern="1200" dirty="0" smtClean="0"/>
            <a:t> and necrotic bone by raising a scalp flap through a coronal incision.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1231099"/>
        <a:ext cx="8183562" cy="370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38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52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7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46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252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6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17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82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6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77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3148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37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054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85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22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95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234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6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075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4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55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705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55666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25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68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4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18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45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48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57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6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215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913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333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76608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030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681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800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258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167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59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5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29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744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792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37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48288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787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349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651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299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351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0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02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040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620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615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5431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063316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559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5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6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E854-01D9-49F2-B402-469F8514BF4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20CE-92AD-4440-81D0-DD6B3D26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7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5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6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11/29/2017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2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977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Rhinosinusitis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6231"/>
            <a:ext cx="9144000" cy="241156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Mahmood A. Hamed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OTORHINOLARYNGOLOGY Department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02865603"/>
              </p:ext>
            </p:extLst>
          </p:nvPr>
        </p:nvGraphicFramePr>
        <p:xfrm>
          <a:off x="0" y="2302372"/>
          <a:ext cx="11565228" cy="4098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981200" y="609601"/>
            <a:ext cx="8077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>
                <a:solidFill>
                  <a:prstClr val="black"/>
                </a:solidFill>
              </a:rPr>
              <a:t>. </a:t>
            </a:r>
            <a:r>
              <a:rPr lang="en-US" sz="2400" b="1" dirty="0">
                <a:solidFill>
                  <a:prstClr val="black"/>
                </a:solidFill>
              </a:rPr>
              <a:t>OSTEOMYELITIS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</a:rPr>
              <a:t>Osteomyelitis</a:t>
            </a:r>
            <a:r>
              <a:rPr lang="en-US" sz="2000" dirty="0">
                <a:solidFill>
                  <a:prstClr val="black"/>
                </a:solidFill>
              </a:rPr>
              <a:t> is infection of </a:t>
            </a:r>
            <a:r>
              <a:rPr lang="en-US" sz="2000" b="1" i="1" dirty="0">
                <a:solidFill>
                  <a:prstClr val="black"/>
                </a:solidFill>
              </a:rPr>
              <a:t>bone marrow </a:t>
            </a:r>
            <a:r>
              <a:rPr lang="en-US" sz="2000" dirty="0">
                <a:solidFill>
                  <a:prstClr val="black"/>
                </a:solidFill>
              </a:rPr>
              <a:t>and should be differentiated from </a:t>
            </a:r>
            <a:r>
              <a:rPr lang="en-US" sz="2000" dirty="0" err="1">
                <a:solidFill>
                  <a:prstClr val="black"/>
                </a:solidFill>
              </a:rPr>
              <a:t>osteitis</a:t>
            </a:r>
            <a:r>
              <a:rPr lang="en-US" sz="2000" dirty="0">
                <a:solidFill>
                  <a:prstClr val="black"/>
                </a:solidFill>
              </a:rPr>
              <a:t> which is infection of </a:t>
            </a:r>
            <a:r>
              <a:rPr lang="en-US" sz="2000" i="1" dirty="0">
                <a:solidFill>
                  <a:prstClr val="black"/>
                </a:solidFill>
              </a:rPr>
              <a:t>compact bone</a:t>
            </a:r>
            <a:r>
              <a:rPr lang="en-US" sz="2000" dirty="0">
                <a:solidFill>
                  <a:prstClr val="black"/>
                </a:solidFill>
              </a:rPr>
              <a:t>. It involves either maxilla or frontal bone.</a:t>
            </a:r>
          </a:p>
        </p:txBody>
      </p:sp>
    </p:spTree>
    <p:extLst>
      <p:ext uri="{BB962C8B-B14F-4D97-AF65-F5344CB8AC3E}">
        <p14:creationId xmlns:p14="http://schemas.microsoft.com/office/powerpoint/2010/main" val="30636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536576"/>
          <a:ext cx="8183562" cy="525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73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55" y="795655"/>
            <a:ext cx="3700868" cy="41878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219" y="659722"/>
            <a:ext cx="4248217" cy="4842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flipV="1">
            <a:off x="6516710" y="5190185"/>
            <a:ext cx="2846231" cy="311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2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4171682" cy="742458"/>
          </a:xfrm>
        </p:spPr>
        <p:txBody>
          <a:bodyPr/>
          <a:lstStyle/>
          <a:p>
            <a:r>
              <a:rPr lang="en-US" dirty="0" smtClean="0"/>
              <a:t>Mucoceles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8449"/>
            <a:ext cx="3162300" cy="3295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07" y="1858449"/>
            <a:ext cx="3451538" cy="3295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539" y="1291643"/>
            <a:ext cx="3153893" cy="442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8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920" y="530352"/>
            <a:ext cx="7345680" cy="536448"/>
          </a:xfrm>
          <a:ln w="3810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INTRACRANIAL COMPICATIONS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295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Frontal, </a:t>
            </a:r>
            <a:r>
              <a:rPr lang="en-US" dirty="0" err="1">
                <a:solidFill>
                  <a:prstClr val="black"/>
                </a:solidFill>
              </a:rPr>
              <a:t>ethmoid</a:t>
            </a:r>
            <a:r>
              <a:rPr lang="en-US" dirty="0">
                <a:solidFill>
                  <a:prstClr val="black"/>
                </a:solidFill>
              </a:rPr>
              <a:t> and sphenoid sinuses are closely related to anterior cranial </a:t>
            </a:r>
            <a:r>
              <a:rPr lang="en-US" dirty="0" err="1">
                <a:solidFill>
                  <a:prstClr val="black"/>
                </a:solidFill>
              </a:rPr>
              <a:t>fossa</a:t>
            </a:r>
            <a:r>
              <a:rPr lang="en-US" dirty="0">
                <a:solidFill>
                  <a:prstClr val="black"/>
                </a:solidFill>
              </a:rPr>
              <a:t> and infection from these can cause following complications: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1" y="2209800"/>
            <a:ext cx="37971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Meningitis and </a:t>
            </a:r>
            <a:r>
              <a:rPr lang="en-US" dirty="0" smtClean="0">
                <a:solidFill>
                  <a:prstClr val="black"/>
                </a:solidFill>
              </a:rPr>
              <a:t>encephalitis</a:t>
            </a:r>
          </a:p>
          <a:p>
            <a:pPr marL="342900" indent="-342900">
              <a:buFont typeface="+mj-lt"/>
              <a:buAutoNum type="arabicParenR"/>
            </a:pP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Extradural </a:t>
            </a:r>
            <a:r>
              <a:rPr lang="en-US" dirty="0" smtClean="0">
                <a:solidFill>
                  <a:prstClr val="black"/>
                </a:solidFill>
              </a:rPr>
              <a:t>abscess</a:t>
            </a:r>
          </a:p>
          <a:p>
            <a:pPr marL="342900" indent="-342900">
              <a:buFont typeface="+mj-lt"/>
              <a:buAutoNum type="arabicParenR"/>
            </a:pP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Subdural </a:t>
            </a:r>
            <a:r>
              <a:rPr lang="en-US" dirty="0" smtClean="0">
                <a:solidFill>
                  <a:prstClr val="black"/>
                </a:solidFill>
              </a:rPr>
              <a:t>abscess</a:t>
            </a:r>
          </a:p>
          <a:p>
            <a:pPr marL="342900" indent="-342900">
              <a:buFont typeface="+mj-lt"/>
              <a:buAutoNum type="arabicParenR"/>
            </a:pP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Brain abscess</a:t>
            </a:r>
          </a:p>
          <a:p>
            <a:pPr marL="342900" indent="-342900">
              <a:buFont typeface="+mj-lt"/>
              <a:buAutoNum type="arabicParenR"/>
            </a:pP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Cavernous sinus thrombosis</a:t>
            </a:r>
          </a:p>
        </p:txBody>
      </p:sp>
    </p:spTree>
    <p:extLst>
      <p:ext uri="{BB962C8B-B14F-4D97-AF65-F5344CB8AC3E}">
        <p14:creationId xmlns:p14="http://schemas.microsoft.com/office/powerpoint/2010/main" val="9628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3800" dirty="0" smtClean="0"/>
              <a:t>THANK YOU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272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34097" y="744670"/>
            <a:ext cx="5718219" cy="76629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75786" y="2513232"/>
            <a:ext cx="285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Alarming Signs:-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3944" y="3812146"/>
            <a:ext cx="6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 of symptoms and deterioration of general condition 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944" y="4804480"/>
            <a:ext cx="9916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Appearance of new symptoms and signs (Proptosis, external swelling, deterioration of vision, positive meningeal signs, neurologic deficit, Disturbed conscious level, …..etc.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430" y="1275008"/>
            <a:ext cx="109985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 </a:t>
            </a:r>
            <a:r>
              <a:rPr 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long as infection is confined only to the sinus mucosa</a:t>
            </a:r>
            <a:r>
              <a:rPr 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it </a:t>
            </a:r>
            <a:r>
              <a:rPr 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called sinusitis. Complications are said to arise when infection spreads into or beyond the bony wall of the </a:t>
            </a:r>
            <a:r>
              <a:rPr 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sinus.</a:t>
            </a:r>
            <a:endParaRPr lang="en-US" sz="2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1" y="2148962"/>
            <a:ext cx="351734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97439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Routes of spread: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54558"/>
            <a:ext cx="2189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Direct 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1673" y="2534525"/>
            <a:ext cx="164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Venous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1673" y="3136119"/>
            <a:ext cx="1931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Lymphatic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1673" y="3799268"/>
            <a:ext cx="207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Perineural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5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939680"/>
              </p:ext>
            </p:extLst>
          </p:nvPr>
        </p:nvGraphicFramePr>
        <p:xfrm>
          <a:off x="1971320" y="850266"/>
          <a:ext cx="8163279" cy="29597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90477"/>
                <a:gridCol w="5472802"/>
              </a:tblGrid>
              <a:tr h="1222375">
                <a:tc>
                  <a:txBody>
                    <a:bodyPr/>
                    <a:lstStyle/>
                    <a:p>
                      <a:r>
                        <a:rPr lang="en-US" dirty="0" smtClean="0"/>
                        <a:t>A-  Cranial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Osteomyelitis- frontal bone and maxilla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- Orbital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Preseptal</a:t>
                      </a:r>
                      <a:r>
                        <a:rPr lang="en-US" dirty="0" smtClean="0"/>
                        <a:t> inflammatory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oedema</a:t>
                      </a:r>
                      <a:r>
                        <a:rPr lang="en-US" baseline="0" dirty="0" smtClean="0"/>
                        <a:t> of lids</a:t>
                      </a:r>
                    </a:p>
                    <a:p>
                      <a:r>
                        <a:rPr lang="en-US" baseline="0" dirty="0" err="1" smtClean="0"/>
                        <a:t>Subperiosteal</a:t>
                      </a:r>
                      <a:r>
                        <a:rPr lang="en-US" baseline="0" dirty="0" smtClean="0"/>
                        <a:t> abscess</a:t>
                      </a:r>
                    </a:p>
                    <a:p>
                      <a:r>
                        <a:rPr lang="en-US" baseline="0" dirty="0" smtClean="0"/>
                        <a:t>Orbital </a:t>
                      </a:r>
                      <a:r>
                        <a:rPr lang="en-US" baseline="0" dirty="0" err="1" smtClean="0"/>
                        <a:t>cellulitis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Orbital abscess</a:t>
                      </a:r>
                    </a:p>
                    <a:p>
                      <a:r>
                        <a:rPr lang="en-US" baseline="0" dirty="0" smtClean="0"/>
                        <a:t>Superior orbital fissure syndrome</a:t>
                      </a:r>
                    </a:p>
                    <a:p>
                      <a:r>
                        <a:rPr lang="en-US" baseline="0" dirty="0" smtClean="0"/>
                        <a:t>Orbital apex syndrome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4445"/>
              </p:ext>
            </p:extLst>
          </p:nvPr>
        </p:nvGraphicFramePr>
        <p:xfrm>
          <a:off x="1981201" y="3810000"/>
          <a:ext cx="815340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410201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C-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Intacranial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Meningitis</a:t>
                      </a:r>
                    </a:p>
                    <a:p>
                      <a:r>
                        <a:rPr lang="en-US" dirty="0" err="1" smtClean="0"/>
                        <a:t>Extradural</a:t>
                      </a:r>
                      <a:r>
                        <a:rPr lang="en-US" baseline="0" dirty="0" smtClean="0"/>
                        <a:t> abscess</a:t>
                      </a:r>
                    </a:p>
                    <a:p>
                      <a:r>
                        <a:rPr lang="en-US" baseline="0" dirty="0" smtClean="0"/>
                        <a:t>Subdural abscess</a:t>
                      </a:r>
                    </a:p>
                    <a:p>
                      <a:r>
                        <a:rPr lang="en-US" baseline="0" dirty="0" smtClean="0"/>
                        <a:t>Brain abscess</a:t>
                      </a:r>
                    </a:p>
                    <a:p>
                      <a:r>
                        <a:rPr lang="en-US" baseline="0" dirty="0" smtClean="0"/>
                        <a:t>Cavernous sinus thrombosis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D- Descending</a:t>
                      </a:r>
                      <a:r>
                        <a:rPr lang="en-US" baseline="0" dirty="0" smtClean="0"/>
                        <a:t> infections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71321" y="300336"/>
            <a:ext cx="2366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</a:rPr>
              <a:t>Classfication</a:t>
            </a:r>
            <a:r>
              <a:rPr lang="en-US" sz="2400" dirty="0">
                <a:solidFill>
                  <a:prstClr val="black"/>
                </a:solidFill>
              </a:rPr>
              <a:t> :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94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93207" y="365125"/>
            <a:ext cx="5602309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Orbital complications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24" y="1690688"/>
            <a:ext cx="5524500" cy="4838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922" y="1712779"/>
            <a:ext cx="5286778" cy="481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1" y="457200"/>
            <a:ext cx="5551520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ORBITAL </a:t>
            </a:r>
            <a:r>
              <a:rPr lang="en-US" sz="2800" b="1" dirty="0">
                <a:solidFill>
                  <a:schemeClr val="tx2"/>
                </a:solidFill>
              </a:rPr>
              <a:t>COMPLICATIONS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1143000"/>
            <a:ext cx="7252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9737" y="1383171"/>
            <a:ext cx="1752600" cy="2988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3571" y="1323598"/>
            <a:ext cx="1775491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0296" y="1339295"/>
            <a:ext cx="1730375" cy="30166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2" name="Group 11"/>
          <p:cNvGrpSpPr>
            <a:grpSpLocks noChangeAspect="1"/>
          </p:cNvGrpSpPr>
          <p:nvPr/>
        </p:nvGrpSpPr>
        <p:grpSpPr bwMode="auto">
          <a:xfrm>
            <a:off x="1558407" y="1357407"/>
            <a:ext cx="1759985" cy="2998493"/>
            <a:chOff x="0" y="2296"/>
            <a:chExt cx="1188" cy="2024"/>
          </a:xfrm>
          <a:effectLst/>
        </p:grpSpPr>
        <p:sp>
          <p:nvSpPr>
            <p:cNvPr id="13" name="AutoShape 10"/>
            <p:cNvSpPr>
              <a:spLocks noChangeAspect="1" noChangeArrowheads="1" noTextEdit="1"/>
            </p:cNvSpPr>
            <p:nvPr/>
          </p:nvSpPr>
          <p:spPr bwMode="auto">
            <a:xfrm>
              <a:off x="0" y="2296"/>
              <a:ext cx="1188" cy="2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296"/>
              <a:ext cx="1194" cy="203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0411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476" y="1034156"/>
            <a:ext cx="5560991" cy="4519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1034156"/>
            <a:ext cx="4829577" cy="451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026920" y="6035040"/>
            <a:ext cx="8183880" cy="609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920" y="530352"/>
            <a:ext cx="8183880" cy="526084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Cavernous sinus thrombosis :</a:t>
            </a:r>
          </a:p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Monotype Corsiva" pitchFamily="66" charset="0"/>
              </a:rPr>
              <a:t>Aetiology</a:t>
            </a:r>
            <a:r>
              <a:rPr lang="en-US" sz="2400" b="1" dirty="0">
                <a:latin typeface="Monotype Corsiva" pitchFamily="66" charset="0"/>
              </a:rPr>
              <a:t>: </a:t>
            </a:r>
            <a:r>
              <a:rPr lang="en-US" sz="1800" dirty="0">
                <a:latin typeface="+mj-lt"/>
              </a:rPr>
              <a:t>Infection of </a:t>
            </a:r>
            <a:r>
              <a:rPr lang="en-US" sz="1800" dirty="0" err="1">
                <a:latin typeface="+mj-lt"/>
              </a:rPr>
              <a:t>paranasal</a:t>
            </a:r>
            <a:r>
              <a:rPr lang="en-US" sz="1800" dirty="0">
                <a:latin typeface="+mj-lt"/>
              </a:rPr>
              <a:t> sinuses and orbital </a:t>
            </a:r>
          </a:p>
          <a:p>
            <a:pPr>
              <a:buNone/>
            </a:pPr>
            <a:r>
              <a:rPr lang="en-US" sz="1800" dirty="0">
                <a:latin typeface="+mj-lt"/>
              </a:rPr>
              <a:t>                 complications from these sinus infections can </a:t>
            </a:r>
          </a:p>
          <a:p>
            <a:pPr>
              <a:buNone/>
            </a:pPr>
            <a:r>
              <a:rPr lang="en-US" sz="1800" dirty="0">
                <a:latin typeface="+mj-lt"/>
              </a:rPr>
              <a:t>                 cause </a:t>
            </a:r>
            <a:r>
              <a:rPr lang="en-US" sz="1800" dirty="0" err="1">
                <a:latin typeface="+mj-lt"/>
              </a:rPr>
              <a:t>thrombophlebitis</a:t>
            </a:r>
            <a:r>
              <a:rPr lang="en-US" sz="1800" dirty="0">
                <a:latin typeface="+mj-lt"/>
              </a:rPr>
              <a:t> of the cavernous sinus.</a:t>
            </a:r>
          </a:p>
          <a:p>
            <a:pPr>
              <a:buNone/>
            </a:pPr>
            <a:r>
              <a:rPr lang="en-US" b="1" dirty="0" smtClean="0">
                <a:latin typeface="Monotype Corsiva" pitchFamily="66" charset="0"/>
              </a:rPr>
              <a:t> Clinical features: </a:t>
            </a:r>
          </a:p>
          <a:p>
            <a:r>
              <a:rPr lang="en-US" sz="1800" dirty="0">
                <a:latin typeface="+mj-lt"/>
              </a:rPr>
              <a:t>Abrupt onset with chills and rigors.</a:t>
            </a:r>
          </a:p>
          <a:p>
            <a:r>
              <a:rPr lang="en-US" sz="1800" dirty="0">
                <a:latin typeface="+mj-lt"/>
              </a:rPr>
              <a:t>Swollen eyelids with </a:t>
            </a:r>
            <a:r>
              <a:rPr lang="en-US" sz="1800" dirty="0" err="1">
                <a:latin typeface="+mj-lt"/>
              </a:rPr>
              <a:t>chemosis</a:t>
            </a:r>
            <a:r>
              <a:rPr lang="en-US" sz="1800" dirty="0">
                <a:latin typeface="+mj-lt"/>
              </a:rPr>
              <a:t> and </a:t>
            </a:r>
            <a:r>
              <a:rPr lang="en-US" sz="1800" dirty="0" err="1">
                <a:latin typeface="+mj-lt"/>
              </a:rPr>
              <a:t>proptosis</a:t>
            </a:r>
            <a:r>
              <a:rPr lang="en-US" sz="1800" dirty="0">
                <a:latin typeface="+mj-lt"/>
              </a:rPr>
              <a:t> of eyeball.</a:t>
            </a:r>
          </a:p>
          <a:p>
            <a:r>
              <a:rPr lang="en-US" sz="1800" dirty="0">
                <a:latin typeface="+mj-lt"/>
              </a:rPr>
              <a:t>CN III, IV and VI get involved individually and sequentially causing total </a:t>
            </a:r>
            <a:r>
              <a:rPr lang="en-US" sz="1800" dirty="0" err="1">
                <a:latin typeface="+mj-lt"/>
              </a:rPr>
              <a:t>ophthalmoplegia</a:t>
            </a:r>
            <a:r>
              <a:rPr lang="en-US" sz="1800" dirty="0">
                <a:latin typeface="+mj-lt"/>
              </a:rPr>
              <a:t>.</a:t>
            </a:r>
          </a:p>
          <a:p>
            <a:r>
              <a:rPr lang="en-US" sz="1800" dirty="0">
                <a:latin typeface="+mj-lt"/>
              </a:rPr>
              <a:t>Pupil becomes dilated and fixed.</a:t>
            </a:r>
          </a:p>
          <a:p>
            <a:r>
              <a:rPr lang="en-US" sz="1800" dirty="0">
                <a:latin typeface="+mj-lt"/>
              </a:rPr>
              <a:t>Congestion of optic disc with diminution of vision.</a:t>
            </a:r>
          </a:p>
          <a:p>
            <a:r>
              <a:rPr lang="en-US" sz="1800" dirty="0">
                <a:latin typeface="+mj-lt"/>
              </a:rPr>
              <a:t>Sensation in the distribution of V  is diminished.</a:t>
            </a:r>
          </a:p>
          <a:p>
            <a:pPr>
              <a:buNone/>
            </a:pPr>
            <a:r>
              <a:rPr lang="en-US" b="1" dirty="0" smtClean="0">
                <a:latin typeface="Monotype Corsiva" pitchFamily="66" charset="0"/>
              </a:rPr>
              <a:t>Treatment:  </a:t>
            </a:r>
            <a:r>
              <a:rPr lang="en-US" sz="1800" dirty="0" err="1">
                <a:latin typeface="+mj-lt"/>
              </a:rPr>
              <a:t>i.v</a:t>
            </a:r>
            <a:r>
              <a:rPr lang="en-US" sz="1800" dirty="0">
                <a:latin typeface="+mj-lt"/>
              </a:rPr>
              <a:t>. antibiotics and attention to the focus of infection, drainage of infected </a:t>
            </a:r>
            <a:r>
              <a:rPr lang="en-US" sz="1800" dirty="0" err="1">
                <a:latin typeface="+mj-lt"/>
              </a:rPr>
              <a:t>ethmoid</a:t>
            </a:r>
            <a:r>
              <a:rPr lang="en-US" sz="1800" dirty="0">
                <a:latin typeface="+mj-lt"/>
              </a:rPr>
              <a:t> or sphenoid sinus.</a:t>
            </a:r>
            <a:endParaRPr lang="en-US" b="1" dirty="0" smtClean="0">
              <a:latin typeface="Monotype Corsiva" pitchFamily="66" charset="0"/>
            </a:endParaRPr>
          </a:p>
          <a:p>
            <a:endParaRPr lang="en-US" dirty="0" smtClean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4858" y="4507468"/>
            <a:ext cx="17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49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Posterior group of paranasal sinuses can give rise to:</a:t>
            </a:r>
          </a:p>
          <a:p>
            <a:endParaRPr lang="en-US" dirty="0"/>
          </a:p>
          <a:p>
            <a:r>
              <a:rPr lang="en-US" dirty="0" smtClean="0"/>
              <a:t>1- Superior orbital fissure syndrome.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2- Orbital apex syndrome.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7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532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Monotype Corsiva</vt:lpstr>
      <vt:lpstr>Times New Roman</vt:lpstr>
      <vt:lpstr>Verdana</vt:lpstr>
      <vt:lpstr>Wingdings 2</vt:lpstr>
      <vt:lpstr>Office Theme</vt:lpstr>
      <vt:lpstr>Aspect</vt:lpstr>
      <vt:lpstr>1_Aspect</vt:lpstr>
      <vt:lpstr>2_Aspect</vt:lpstr>
      <vt:lpstr>3_Aspect</vt:lpstr>
      <vt:lpstr>4_Aspect</vt:lpstr>
      <vt:lpstr>Complications of Rhinosinusitis</vt:lpstr>
      <vt:lpstr>Definition:  </vt:lpstr>
      <vt:lpstr>Routes of spread:</vt:lpstr>
      <vt:lpstr>PowerPoint Presentation</vt:lpstr>
      <vt:lpstr>Orbital complications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Mucoceles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Rhinosinusitis</dc:title>
  <dc:creator>kariman</dc:creator>
  <cp:lastModifiedBy>kariman</cp:lastModifiedBy>
  <cp:revision>18</cp:revision>
  <dcterms:created xsi:type="dcterms:W3CDTF">2016-10-10T22:55:10Z</dcterms:created>
  <dcterms:modified xsi:type="dcterms:W3CDTF">2017-11-29T06:23:56Z</dcterms:modified>
</cp:coreProperties>
</file>